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74" r:id="rId3"/>
    <p:sldId id="282" r:id="rId4"/>
    <p:sldId id="270" r:id="rId5"/>
    <p:sldId id="275" r:id="rId6"/>
    <p:sldId id="259" r:id="rId7"/>
    <p:sldId id="262" r:id="rId8"/>
    <p:sldId id="271" r:id="rId9"/>
    <p:sldId id="261" r:id="rId10"/>
    <p:sldId id="267" r:id="rId11"/>
    <p:sldId id="278" r:id="rId12"/>
    <p:sldId id="280" r:id="rId13"/>
    <p:sldId id="263" r:id="rId14"/>
    <p:sldId id="269" r:id="rId15"/>
    <p:sldId id="264" r:id="rId16"/>
    <p:sldId id="276" r:id="rId17"/>
    <p:sldId id="266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14430-8E06-42D3-BA5C-2588BE0D9BF2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1E5C2A1-8209-427F-8C15-AB6553A77E1F}">
      <dgm:prSet/>
      <dgm:spPr/>
      <dgm:t>
        <a:bodyPr/>
        <a:lstStyle/>
        <a:p>
          <a:r>
            <a:rPr lang="en-CA"/>
            <a:t>Develop in youth the attributes of good citizenship and leadership</a:t>
          </a:r>
          <a:endParaRPr lang="en-US"/>
        </a:p>
      </dgm:t>
    </dgm:pt>
    <dgm:pt modelId="{528D9C1D-FF78-4954-893A-CC39B1C5F9B7}" type="parTrans" cxnId="{FBA83ED7-5E77-4C81-A882-D140AB9840F6}">
      <dgm:prSet/>
      <dgm:spPr/>
      <dgm:t>
        <a:bodyPr/>
        <a:lstStyle/>
        <a:p>
          <a:endParaRPr lang="en-US"/>
        </a:p>
      </dgm:t>
    </dgm:pt>
    <dgm:pt modelId="{81F2CEDE-55B0-4E76-8C0A-5CD2A09C8962}" type="sibTrans" cxnId="{FBA83ED7-5E77-4C81-A882-D140AB9840F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65EB4CF-2155-41F7-992A-3013AC9A6F53}">
      <dgm:prSet/>
      <dgm:spPr/>
      <dgm:t>
        <a:bodyPr/>
        <a:lstStyle/>
        <a:p>
          <a:r>
            <a:rPr lang="en-CA"/>
            <a:t>Promote physical fitness</a:t>
          </a:r>
          <a:endParaRPr lang="en-US"/>
        </a:p>
      </dgm:t>
    </dgm:pt>
    <dgm:pt modelId="{8BEA34CC-0B20-44B4-9295-549C4935A6B1}" type="parTrans" cxnId="{A41E16DB-9BF2-44AF-BDE0-DAF401D038BA}">
      <dgm:prSet/>
      <dgm:spPr/>
      <dgm:t>
        <a:bodyPr/>
        <a:lstStyle/>
        <a:p>
          <a:endParaRPr lang="en-US"/>
        </a:p>
      </dgm:t>
    </dgm:pt>
    <dgm:pt modelId="{FD5EC04C-84DE-4705-8245-32815428F442}" type="sibTrans" cxnId="{A41E16DB-9BF2-44AF-BDE0-DAF401D038BA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278019D-41C1-491E-9CF3-13D466E89357}">
      <dgm:prSet/>
      <dgm:spPr/>
      <dgm:t>
        <a:bodyPr/>
        <a:lstStyle/>
        <a:p>
          <a:r>
            <a:rPr lang="en-CA"/>
            <a:t>Stimulate the interest of youth in the air element of the Canadian Forces</a:t>
          </a:r>
          <a:endParaRPr lang="en-US"/>
        </a:p>
      </dgm:t>
    </dgm:pt>
    <dgm:pt modelId="{41D2E677-D741-4C78-8D52-05EFB0F3F8D4}" type="parTrans" cxnId="{E112CF16-3775-4F32-AB82-6D01566B2F52}">
      <dgm:prSet/>
      <dgm:spPr/>
      <dgm:t>
        <a:bodyPr/>
        <a:lstStyle/>
        <a:p>
          <a:endParaRPr lang="en-US"/>
        </a:p>
      </dgm:t>
    </dgm:pt>
    <dgm:pt modelId="{C42E0713-7F7E-4D59-AA91-42C92255D427}" type="sibTrans" cxnId="{E112CF16-3775-4F32-AB82-6D01566B2F52}">
      <dgm:prSet phldrT="3" phldr="0"/>
      <dgm:spPr/>
      <dgm:t>
        <a:bodyPr/>
        <a:lstStyle/>
        <a:p>
          <a:r>
            <a:rPr lang="en-US" dirty="0"/>
            <a:t>3</a:t>
          </a:r>
        </a:p>
      </dgm:t>
    </dgm:pt>
    <dgm:pt modelId="{8ED359E4-FFCE-4764-8BA2-1A3C8B249832}" type="pres">
      <dgm:prSet presAssocID="{1C814430-8E06-42D3-BA5C-2588BE0D9BF2}" presName="Name0" presStyleCnt="0">
        <dgm:presLayoutVars>
          <dgm:animLvl val="lvl"/>
          <dgm:resizeHandles val="exact"/>
        </dgm:presLayoutVars>
      </dgm:prSet>
      <dgm:spPr/>
    </dgm:pt>
    <dgm:pt modelId="{BA9246C2-7858-4C7B-97EB-220896784F93}" type="pres">
      <dgm:prSet presAssocID="{B1E5C2A1-8209-427F-8C15-AB6553A77E1F}" presName="compositeNode" presStyleCnt="0">
        <dgm:presLayoutVars>
          <dgm:bulletEnabled val="1"/>
        </dgm:presLayoutVars>
      </dgm:prSet>
      <dgm:spPr/>
    </dgm:pt>
    <dgm:pt modelId="{C35976CF-0926-4E57-A5F4-74094AE27065}" type="pres">
      <dgm:prSet presAssocID="{B1E5C2A1-8209-427F-8C15-AB6553A77E1F}" presName="bgRect" presStyleLbl="bgAccFollowNode1" presStyleIdx="0" presStyleCnt="3"/>
      <dgm:spPr/>
    </dgm:pt>
    <dgm:pt modelId="{F568481A-2D5E-4705-A27E-1851F7402D13}" type="pres">
      <dgm:prSet presAssocID="{81F2CEDE-55B0-4E76-8C0A-5CD2A09C8962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40B4B92D-85F3-4532-B256-A8DD1D10C565}" type="pres">
      <dgm:prSet presAssocID="{B1E5C2A1-8209-427F-8C15-AB6553A77E1F}" presName="bottomLine" presStyleLbl="alignNode1" presStyleIdx="1" presStyleCnt="6">
        <dgm:presLayoutVars/>
      </dgm:prSet>
      <dgm:spPr/>
    </dgm:pt>
    <dgm:pt modelId="{0AFEBAB3-7E96-4711-A961-A4F3774D03DA}" type="pres">
      <dgm:prSet presAssocID="{B1E5C2A1-8209-427F-8C15-AB6553A77E1F}" presName="nodeText" presStyleLbl="bgAccFollowNode1" presStyleIdx="0" presStyleCnt="3">
        <dgm:presLayoutVars>
          <dgm:bulletEnabled val="1"/>
        </dgm:presLayoutVars>
      </dgm:prSet>
      <dgm:spPr/>
    </dgm:pt>
    <dgm:pt modelId="{A9444764-AB36-416C-9B98-37927A9AE2E9}" type="pres">
      <dgm:prSet presAssocID="{81F2CEDE-55B0-4E76-8C0A-5CD2A09C8962}" presName="sibTrans" presStyleCnt="0"/>
      <dgm:spPr/>
    </dgm:pt>
    <dgm:pt modelId="{F8BBF42F-1786-4287-803C-473E9724762A}" type="pres">
      <dgm:prSet presAssocID="{465EB4CF-2155-41F7-992A-3013AC9A6F53}" presName="compositeNode" presStyleCnt="0">
        <dgm:presLayoutVars>
          <dgm:bulletEnabled val="1"/>
        </dgm:presLayoutVars>
      </dgm:prSet>
      <dgm:spPr/>
    </dgm:pt>
    <dgm:pt modelId="{989E2936-8BFF-4B25-B43C-1E6960CDC936}" type="pres">
      <dgm:prSet presAssocID="{465EB4CF-2155-41F7-992A-3013AC9A6F53}" presName="bgRect" presStyleLbl="bgAccFollowNode1" presStyleIdx="1" presStyleCnt="3"/>
      <dgm:spPr/>
    </dgm:pt>
    <dgm:pt modelId="{781139AF-C0BC-46E5-BF01-68D7CF59F061}" type="pres">
      <dgm:prSet presAssocID="{FD5EC04C-84DE-4705-8245-32815428F442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52E4E085-3E7B-4168-A549-2C10ED168A43}" type="pres">
      <dgm:prSet presAssocID="{465EB4CF-2155-41F7-992A-3013AC9A6F53}" presName="bottomLine" presStyleLbl="alignNode1" presStyleIdx="3" presStyleCnt="6">
        <dgm:presLayoutVars/>
      </dgm:prSet>
      <dgm:spPr/>
    </dgm:pt>
    <dgm:pt modelId="{DD4EDF15-18B5-46AB-A93B-E6588A2AE68A}" type="pres">
      <dgm:prSet presAssocID="{465EB4CF-2155-41F7-992A-3013AC9A6F53}" presName="nodeText" presStyleLbl="bgAccFollowNode1" presStyleIdx="1" presStyleCnt="3">
        <dgm:presLayoutVars>
          <dgm:bulletEnabled val="1"/>
        </dgm:presLayoutVars>
      </dgm:prSet>
      <dgm:spPr/>
    </dgm:pt>
    <dgm:pt modelId="{993D702B-B496-486F-B151-179B925ECE8E}" type="pres">
      <dgm:prSet presAssocID="{FD5EC04C-84DE-4705-8245-32815428F442}" presName="sibTrans" presStyleCnt="0"/>
      <dgm:spPr/>
    </dgm:pt>
    <dgm:pt modelId="{95E9A81E-5F3A-4878-8A50-02BD4BD3DFE9}" type="pres">
      <dgm:prSet presAssocID="{0278019D-41C1-491E-9CF3-13D466E89357}" presName="compositeNode" presStyleCnt="0">
        <dgm:presLayoutVars>
          <dgm:bulletEnabled val="1"/>
        </dgm:presLayoutVars>
      </dgm:prSet>
      <dgm:spPr/>
    </dgm:pt>
    <dgm:pt modelId="{F8F78403-D5FD-4ED3-A868-D7B7B4FE2010}" type="pres">
      <dgm:prSet presAssocID="{0278019D-41C1-491E-9CF3-13D466E89357}" presName="bgRect" presStyleLbl="bgAccFollowNode1" presStyleIdx="2" presStyleCnt="3"/>
      <dgm:spPr/>
    </dgm:pt>
    <dgm:pt modelId="{1F4BFE96-A541-4E73-989D-4DBEC26B4FE7}" type="pres">
      <dgm:prSet presAssocID="{C42E0713-7F7E-4D59-AA91-42C92255D427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CDE7DA6C-690F-4B57-A9CA-302D668F0C67}" type="pres">
      <dgm:prSet presAssocID="{0278019D-41C1-491E-9CF3-13D466E89357}" presName="bottomLine" presStyleLbl="alignNode1" presStyleIdx="5" presStyleCnt="6">
        <dgm:presLayoutVars/>
      </dgm:prSet>
      <dgm:spPr/>
    </dgm:pt>
    <dgm:pt modelId="{6272A989-5D2A-488D-BD4C-5904EAB1DF69}" type="pres">
      <dgm:prSet presAssocID="{0278019D-41C1-491E-9CF3-13D466E89357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5696BD15-0D4E-4E24-9FA1-9DEAB9A86407}" type="presOf" srcId="{FD5EC04C-84DE-4705-8245-32815428F442}" destId="{781139AF-C0BC-46E5-BF01-68D7CF59F061}" srcOrd="0" destOrd="0" presId="urn:microsoft.com/office/officeart/2016/7/layout/BasicLinearProcessNumbered"/>
    <dgm:cxn modelId="{E112CF16-3775-4F32-AB82-6D01566B2F52}" srcId="{1C814430-8E06-42D3-BA5C-2588BE0D9BF2}" destId="{0278019D-41C1-491E-9CF3-13D466E89357}" srcOrd="2" destOrd="0" parTransId="{41D2E677-D741-4C78-8D52-05EFB0F3F8D4}" sibTransId="{C42E0713-7F7E-4D59-AA91-42C92255D427}"/>
    <dgm:cxn modelId="{ADCEE421-E6A1-442B-834D-4A00433735C4}" type="presOf" srcId="{465EB4CF-2155-41F7-992A-3013AC9A6F53}" destId="{989E2936-8BFF-4B25-B43C-1E6960CDC936}" srcOrd="0" destOrd="0" presId="urn:microsoft.com/office/officeart/2016/7/layout/BasicLinearProcessNumbered"/>
    <dgm:cxn modelId="{23D5E52D-975D-48D9-9CE5-3B4ED4E6FD7F}" type="presOf" srcId="{B1E5C2A1-8209-427F-8C15-AB6553A77E1F}" destId="{C35976CF-0926-4E57-A5F4-74094AE27065}" srcOrd="0" destOrd="0" presId="urn:microsoft.com/office/officeart/2016/7/layout/BasicLinearProcessNumbered"/>
    <dgm:cxn modelId="{3AF88974-D59C-43F5-8ABB-25FB9A591AD4}" type="presOf" srcId="{C42E0713-7F7E-4D59-AA91-42C92255D427}" destId="{1F4BFE96-A541-4E73-989D-4DBEC26B4FE7}" srcOrd="0" destOrd="0" presId="urn:microsoft.com/office/officeart/2016/7/layout/BasicLinearProcessNumbered"/>
    <dgm:cxn modelId="{6FF0CA54-B22C-4A0B-B4E4-BBAA47FC65E9}" type="presOf" srcId="{0278019D-41C1-491E-9CF3-13D466E89357}" destId="{F8F78403-D5FD-4ED3-A868-D7B7B4FE2010}" srcOrd="0" destOrd="0" presId="urn:microsoft.com/office/officeart/2016/7/layout/BasicLinearProcessNumbered"/>
    <dgm:cxn modelId="{C3BFBC82-DA32-436A-AF65-5A94C94EDAA9}" type="presOf" srcId="{0278019D-41C1-491E-9CF3-13D466E89357}" destId="{6272A989-5D2A-488D-BD4C-5904EAB1DF69}" srcOrd="1" destOrd="0" presId="urn:microsoft.com/office/officeart/2016/7/layout/BasicLinearProcessNumbered"/>
    <dgm:cxn modelId="{AB8D8C94-E062-4160-9B76-103AF704D3D7}" type="presOf" srcId="{465EB4CF-2155-41F7-992A-3013AC9A6F53}" destId="{DD4EDF15-18B5-46AB-A93B-E6588A2AE68A}" srcOrd="1" destOrd="0" presId="urn:microsoft.com/office/officeart/2016/7/layout/BasicLinearProcessNumbered"/>
    <dgm:cxn modelId="{B1F5C6D1-4525-4AD6-B206-8855EC63DC9B}" type="presOf" srcId="{81F2CEDE-55B0-4E76-8C0A-5CD2A09C8962}" destId="{F568481A-2D5E-4705-A27E-1851F7402D13}" srcOrd="0" destOrd="0" presId="urn:microsoft.com/office/officeart/2016/7/layout/BasicLinearProcessNumbered"/>
    <dgm:cxn modelId="{FBA83ED7-5E77-4C81-A882-D140AB9840F6}" srcId="{1C814430-8E06-42D3-BA5C-2588BE0D9BF2}" destId="{B1E5C2A1-8209-427F-8C15-AB6553A77E1F}" srcOrd="0" destOrd="0" parTransId="{528D9C1D-FF78-4954-893A-CC39B1C5F9B7}" sibTransId="{81F2CEDE-55B0-4E76-8C0A-5CD2A09C8962}"/>
    <dgm:cxn modelId="{A624BDD8-8904-466C-9377-6B7E26FF31A0}" type="presOf" srcId="{B1E5C2A1-8209-427F-8C15-AB6553A77E1F}" destId="{0AFEBAB3-7E96-4711-A961-A4F3774D03DA}" srcOrd="1" destOrd="0" presId="urn:microsoft.com/office/officeart/2016/7/layout/BasicLinearProcessNumbered"/>
    <dgm:cxn modelId="{A41E16DB-9BF2-44AF-BDE0-DAF401D038BA}" srcId="{1C814430-8E06-42D3-BA5C-2588BE0D9BF2}" destId="{465EB4CF-2155-41F7-992A-3013AC9A6F53}" srcOrd="1" destOrd="0" parTransId="{8BEA34CC-0B20-44B4-9295-549C4935A6B1}" sibTransId="{FD5EC04C-84DE-4705-8245-32815428F442}"/>
    <dgm:cxn modelId="{071969E5-64B5-433C-9A87-8FF34B66DB9A}" type="presOf" srcId="{1C814430-8E06-42D3-BA5C-2588BE0D9BF2}" destId="{8ED359E4-FFCE-4764-8BA2-1A3C8B249832}" srcOrd="0" destOrd="0" presId="urn:microsoft.com/office/officeart/2016/7/layout/BasicLinearProcessNumbered"/>
    <dgm:cxn modelId="{A348E6E4-9921-479E-8486-6FE13E38671F}" type="presParOf" srcId="{8ED359E4-FFCE-4764-8BA2-1A3C8B249832}" destId="{BA9246C2-7858-4C7B-97EB-220896784F93}" srcOrd="0" destOrd="0" presId="urn:microsoft.com/office/officeart/2016/7/layout/BasicLinearProcessNumbered"/>
    <dgm:cxn modelId="{35D5508F-8E78-4FD8-9803-539152F86277}" type="presParOf" srcId="{BA9246C2-7858-4C7B-97EB-220896784F93}" destId="{C35976CF-0926-4E57-A5F4-74094AE27065}" srcOrd="0" destOrd="0" presId="urn:microsoft.com/office/officeart/2016/7/layout/BasicLinearProcessNumbered"/>
    <dgm:cxn modelId="{AB775BA6-2978-4E80-94EE-8FAD89B2B433}" type="presParOf" srcId="{BA9246C2-7858-4C7B-97EB-220896784F93}" destId="{F568481A-2D5E-4705-A27E-1851F7402D13}" srcOrd="1" destOrd="0" presId="urn:microsoft.com/office/officeart/2016/7/layout/BasicLinearProcessNumbered"/>
    <dgm:cxn modelId="{25C02259-2EE2-41DE-85AE-63A7EE10FA8C}" type="presParOf" srcId="{BA9246C2-7858-4C7B-97EB-220896784F93}" destId="{40B4B92D-85F3-4532-B256-A8DD1D10C565}" srcOrd="2" destOrd="0" presId="urn:microsoft.com/office/officeart/2016/7/layout/BasicLinearProcessNumbered"/>
    <dgm:cxn modelId="{D9B56F47-8A73-46AD-ACEB-DF32C6C4F9BA}" type="presParOf" srcId="{BA9246C2-7858-4C7B-97EB-220896784F93}" destId="{0AFEBAB3-7E96-4711-A961-A4F3774D03DA}" srcOrd="3" destOrd="0" presId="urn:microsoft.com/office/officeart/2016/7/layout/BasicLinearProcessNumbered"/>
    <dgm:cxn modelId="{0968A086-7D7C-4B30-835F-45B792BE0097}" type="presParOf" srcId="{8ED359E4-FFCE-4764-8BA2-1A3C8B249832}" destId="{A9444764-AB36-416C-9B98-37927A9AE2E9}" srcOrd="1" destOrd="0" presId="urn:microsoft.com/office/officeart/2016/7/layout/BasicLinearProcessNumbered"/>
    <dgm:cxn modelId="{A016A27C-4FE3-433C-A98B-33B66DED87BA}" type="presParOf" srcId="{8ED359E4-FFCE-4764-8BA2-1A3C8B249832}" destId="{F8BBF42F-1786-4287-803C-473E9724762A}" srcOrd="2" destOrd="0" presId="urn:microsoft.com/office/officeart/2016/7/layout/BasicLinearProcessNumbered"/>
    <dgm:cxn modelId="{4EED1AB2-AB29-4477-864D-4FF1D83818D2}" type="presParOf" srcId="{F8BBF42F-1786-4287-803C-473E9724762A}" destId="{989E2936-8BFF-4B25-B43C-1E6960CDC936}" srcOrd="0" destOrd="0" presId="urn:microsoft.com/office/officeart/2016/7/layout/BasicLinearProcessNumbered"/>
    <dgm:cxn modelId="{CC0B62C3-47F5-41AD-BF18-0E964902CE42}" type="presParOf" srcId="{F8BBF42F-1786-4287-803C-473E9724762A}" destId="{781139AF-C0BC-46E5-BF01-68D7CF59F061}" srcOrd="1" destOrd="0" presId="urn:microsoft.com/office/officeart/2016/7/layout/BasicLinearProcessNumbered"/>
    <dgm:cxn modelId="{425A4BCA-858F-49DD-9A0C-0155EE59E1FE}" type="presParOf" srcId="{F8BBF42F-1786-4287-803C-473E9724762A}" destId="{52E4E085-3E7B-4168-A549-2C10ED168A43}" srcOrd="2" destOrd="0" presId="urn:microsoft.com/office/officeart/2016/7/layout/BasicLinearProcessNumbered"/>
    <dgm:cxn modelId="{C57C2D44-72A9-4470-85F4-A31FBA591045}" type="presParOf" srcId="{F8BBF42F-1786-4287-803C-473E9724762A}" destId="{DD4EDF15-18B5-46AB-A93B-E6588A2AE68A}" srcOrd="3" destOrd="0" presId="urn:microsoft.com/office/officeart/2016/7/layout/BasicLinearProcessNumbered"/>
    <dgm:cxn modelId="{5ED58F80-CB7F-4B5F-BBE5-421958FD6BED}" type="presParOf" srcId="{8ED359E4-FFCE-4764-8BA2-1A3C8B249832}" destId="{993D702B-B496-486F-B151-179B925ECE8E}" srcOrd="3" destOrd="0" presId="urn:microsoft.com/office/officeart/2016/7/layout/BasicLinearProcessNumbered"/>
    <dgm:cxn modelId="{F82B7943-DDC4-4719-B317-016BB299FC79}" type="presParOf" srcId="{8ED359E4-FFCE-4764-8BA2-1A3C8B249832}" destId="{95E9A81E-5F3A-4878-8A50-02BD4BD3DFE9}" srcOrd="4" destOrd="0" presId="urn:microsoft.com/office/officeart/2016/7/layout/BasicLinearProcessNumbered"/>
    <dgm:cxn modelId="{93F1E87E-A7CE-4FC5-94C3-C3643FC98FB1}" type="presParOf" srcId="{95E9A81E-5F3A-4878-8A50-02BD4BD3DFE9}" destId="{F8F78403-D5FD-4ED3-A868-D7B7B4FE2010}" srcOrd="0" destOrd="0" presId="urn:microsoft.com/office/officeart/2016/7/layout/BasicLinearProcessNumbered"/>
    <dgm:cxn modelId="{8E7634DE-3749-4EEF-BD99-95C3A5AC9B6B}" type="presParOf" srcId="{95E9A81E-5F3A-4878-8A50-02BD4BD3DFE9}" destId="{1F4BFE96-A541-4E73-989D-4DBEC26B4FE7}" srcOrd="1" destOrd="0" presId="urn:microsoft.com/office/officeart/2016/7/layout/BasicLinearProcessNumbered"/>
    <dgm:cxn modelId="{D5B1B3E5-26A5-4BFD-BAE9-CE8ED99627E0}" type="presParOf" srcId="{95E9A81E-5F3A-4878-8A50-02BD4BD3DFE9}" destId="{CDE7DA6C-690F-4B57-A9CA-302D668F0C67}" srcOrd="2" destOrd="0" presId="urn:microsoft.com/office/officeart/2016/7/layout/BasicLinearProcessNumbered"/>
    <dgm:cxn modelId="{38E98C08-F32E-444B-82B6-ED91E07C960B}" type="presParOf" srcId="{95E9A81E-5F3A-4878-8A50-02BD4BD3DFE9}" destId="{6272A989-5D2A-488D-BD4C-5904EAB1DF6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976CF-0926-4E57-A5F4-74094AE27065}">
      <dsp:nvSpPr>
        <dsp:cNvPr id="0" name=""/>
        <dsp:cNvSpPr/>
      </dsp:nvSpPr>
      <dsp:spPr>
        <a:xfrm>
          <a:off x="0" y="0"/>
          <a:ext cx="3005666" cy="409348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333" tIns="330200" rIns="23433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/>
            <a:t>Develop in youth the attributes of good citizenship and leadership</a:t>
          </a:r>
          <a:endParaRPr lang="en-US" sz="2600" kern="1200"/>
        </a:p>
      </dsp:txBody>
      <dsp:txXfrm>
        <a:off x="0" y="1555523"/>
        <a:ext cx="3005666" cy="2456089"/>
      </dsp:txXfrm>
    </dsp:sp>
    <dsp:sp modelId="{F568481A-2D5E-4705-A27E-1851F7402D13}">
      <dsp:nvSpPr>
        <dsp:cNvPr id="0" name=""/>
        <dsp:cNvSpPr/>
      </dsp:nvSpPr>
      <dsp:spPr>
        <a:xfrm>
          <a:off x="888810" y="409348"/>
          <a:ext cx="1228044" cy="12280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743" tIns="12700" rIns="9574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068653" y="589191"/>
        <a:ext cx="868358" cy="868358"/>
      </dsp:txXfrm>
    </dsp:sp>
    <dsp:sp modelId="{40B4B92D-85F3-4532-B256-A8DD1D10C565}">
      <dsp:nvSpPr>
        <dsp:cNvPr id="0" name=""/>
        <dsp:cNvSpPr/>
      </dsp:nvSpPr>
      <dsp:spPr>
        <a:xfrm>
          <a:off x="0" y="4093410"/>
          <a:ext cx="3005666" cy="72"/>
        </a:xfrm>
        <a:prstGeom prst="rect">
          <a:avLst/>
        </a:prstGeom>
        <a:solidFill>
          <a:schemeClr val="accent5">
            <a:hueOff val="-367427"/>
            <a:satOff val="54"/>
            <a:lumOff val="-1294"/>
            <a:alphaOff val="0"/>
          </a:schemeClr>
        </a:solidFill>
        <a:ln w="19050" cap="rnd" cmpd="sng" algn="ctr">
          <a:solidFill>
            <a:schemeClr val="accent5">
              <a:hueOff val="-367427"/>
              <a:satOff val="54"/>
              <a:lumOff val="-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9E2936-8BFF-4B25-B43C-1E6960CDC936}">
      <dsp:nvSpPr>
        <dsp:cNvPr id="0" name=""/>
        <dsp:cNvSpPr/>
      </dsp:nvSpPr>
      <dsp:spPr>
        <a:xfrm>
          <a:off x="3306233" y="0"/>
          <a:ext cx="3005666" cy="4093482"/>
        </a:xfrm>
        <a:prstGeom prst="rect">
          <a:avLst/>
        </a:prstGeom>
        <a:solidFill>
          <a:schemeClr val="accent5">
            <a:tint val="40000"/>
            <a:alpha val="90000"/>
            <a:hueOff val="-884566"/>
            <a:satOff val="-1158"/>
            <a:lumOff val="-569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884566"/>
              <a:satOff val="-1158"/>
              <a:lumOff val="-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333" tIns="330200" rIns="23433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/>
            <a:t>Promote physical fitness</a:t>
          </a:r>
          <a:endParaRPr lang="en-US" sz="2600" kern="1200"/>
        </a:p>
      </dsp:txBody>
      <dsp:txXfrm>
        <a:off x="3306233" y="1555523"/>
        <a:ext cx="3005666" cy="2456089"/>
      </dsp:txXfrm>
    </dsp:sp>
    <dsp:sp modelId="{781139AF-C0BC-46E5-BF01-68D7CF59F061}">
      <dsp:nvSpPr>
        <dsp:cNvPr id="0" name=""/>
        <dsp:cNvSpPr/>
      </dsp:nvSpPr>
      <dsp:spPr>
        <a:xfrm>
          <a:off x="4195044" y="409348"/>
          <a:ext cx="1228044" cy="1228044"/>
        </a:xfrm>
        <a:prstGeom prst="ellipse">
          <a:avLst/>
        </a:prstGeom>
        <a:solidFill>
          <a:schemeClr val="accent5">
            <a:hueOff val="-734855"/>
            <a:satOff val="108"/>
            <a:lumOff val="-2588"/>
            <a:alphaOff val="0"/>
          </a:schemeClr>
        </a:solidFill>
        <a:ln w="19050" cap="rnd" cmpd="sng" algn="ctr">
          <a:solidFill>
            <a:schemeClr val="accent5">
              <a:hueOff val="-734855"/>
              <a:satOff val="108"/>
              <a:lumOff val="-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743" tIns="12700" rIns="9574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374887" y="589191"/>
        <a:ext cx="868358" cy="868358"/>
      </dsp:txXfrm>
    </dsp:sp>
    <dsp:sp modelId="{52E4E085-3E7B-4168-A549-2C10ED168A43}">
      <dsp:nvSpPr>
        <dsp:cNvPr id="0" name=""/>
        <dsp:cNvSpPr/>
      </dsp:nvSpPr>
      <dsp:spPr>
        <a:xfrm>
          <a:off x="3306233" y="4093410"/>
          <a:ext cx="3005666" cy="72"/>
        </a:xfrm>
        <a:prstGeom prst="rect">
          <a:avLst/>
        </a:prstGeom>
        <a:solidFill>
          <a:schemeClr val="accent5">
            <a:hueOff val="-1102282"/>
            <a:satOff val="162"/>
            <a:lumOff val="-3883"/>
            <a:alphaOff val="0"/>
          </a:schemeClr>
        </a:solidFill>
        <a:ln w="19050" cap="rnd" cmpd="sng" algn="ctr">
          <a:solidFill>
            <a:schemeClr val="accent5">
              <a:hueOff val="-1102282"/>
              <a:satOff val="162"/>
              <a:lumOff val="-3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F78403-D5FD-4ED3-A868-D7B7B4FE2010}">
      <dsp:nvSpPr>
        <dsp:cNvPr id="0" name=""/>
        <dsp:cNvSpPr/>
      </dsp:nvSpPr>
      <dsp:spPr>
        <a:xfrm>
          <a:off x="6612466" y="0"/>
          <a:ext cx="3005666" cy="4093482"/>
        </a:xfrm>
        <a:prstGeom prst="rect">
          <a:avLst/>
        </a:prstGeom>
        <a:solidFill>
          <a:schemeClr val="accent5">
            <a:tint val="40000"/>
            <a:alpha val="90000"/>
            <a:hueOff val="-1769133"/>
            <a:satOff val="-2316"/>
            <a:lumOff val="-1137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1769133"/>
              <a:satOff val="-2316"/>
              <a:lumOff val="-1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333" tIns="330200" rIns="23433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/>
            <a:t>Stimulate the interest of youth in the air element of the Canadian Forces</a:t>
          </a:r>
          <a:endParaRPr lang="en-US" sz="2600" kern="1200"/>
        </a:p>
      </dsp:txBody>
      <dsp:txXfrm>
        <a:off x="6612466" y="1555523"/>
        <a:ext cx="3005666" cy="2456089"/>
      </dsp:txXfrm>
    </dsp:sp>
    <dsp:sp modelId="{1F4BFE96-A541-4E73-989D-4DBEC26B4FE7}">
      <dsp:nvSpPr>
        <dsp:cNvPr id="0" name=""/>
        <dsp:cNvSpPr/>
      </dsp:nvSpPr>
      <dsp:spPr>
        <a:xfrm>
          <a:off x="7501277" y="409348"/>
          <a:ext cx="1228044" cy="1228044"/>
        </a:xfrm>
        <a:prstGeom prst="ellipse">
          <a:avLst/>
        </a:prstGeom>
        <a:solidFill>
          <a:schemeClr val="accent5">
            <a:hueOff val="-1469710"/>
            <a:satOff val="216"/>
            <a:lumOff val="-5177"/>
            <a:alphaOff val="0"/>
          </a:schemeClr>
        </a:solidFill>
        <a:ln w="19050" cap="rnd" cmpd="sng" algn="ctr">
          <a:solidFill>
            <a:schemeClr val="accent5">
              <a:hueOff val="-1469710"/>
              <a:satOff val="216"/>
              <a:lumOff val="-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743" tIns="12700" rIns="9574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3</a:t>
          </a:r>
        </a:p>
      </dsp:txBody>
      <dsp:txXfrm>
        <a:off x="7681120" y="589191"/>
        <a:ext cx="868358" cy="868358"/>
      </dsp:txXfrm>
    </dsp:sp>
    <dsp:sp modelId="{CDE7DA6C-690F-4B57-A9CA-302D668F0C67}">
      <dsp:nvSpPr>
        <dsp:cNvPr id="0" name=""/>
        <dsp:cNvSpPr/>
      </dsp:nvSpPr>
      <dsp:spPr>
        <a:xfrm>
          <a:off x="6612466" y="4093410"/>
          <a:ext cx="3005666" cy="72"/>
        </a:xfrm>
        <a:prstGeom prst="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9050" cap="rnd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AE-5D8A-47D5-9123-68662D88B4D4}" type="datetimeFigureOut">
              <a:rPr lang="en-CA" smtClean="0"/>
              <a:t>2019-07-31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F286-506D-4B9F-8803-A43E8D0CC3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57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AE-5D8A-47D5-9123-68662D88B4D4}" type="datetimeFigureOut">
              <a:rPr lang="en-CA" smtClean="0"/>
              <a:t>2019-07-31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F286-506D-4B9F-8803-A43E8D0CC3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51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AE-5D8A-47D5-9123-68662D88B4D4}" type="datetimeFigureOut">
              <a:rPr lang="en-CA" smtClean="0"/>
              <a:t>2019-07-31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F286-506D-4B9F-8803-A43E8D0CC3BE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5004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AE-5D8A-47D5-9123-68662D88B4D4}" type="datetimeFigureOut">
              <a:rPr lang="en-CA" smtClean="0"/>
              <a:t>2019-07-31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F286-506D-4B9F-8803-A43E8D0CC3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5573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AE-5D8A-47D5-9123-68662D88B4D4}" type="datetimeFigureOut">
              <a:rPr lang="en-CA" smtClean="0"/>
              <a:t>2019-07-31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F286-506D-4B9F-8803-A43E8D0CC3BE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0774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AE-5D8A-47D5-9123-68662D88B4D4}" type="datetimeFigureOut">
              <a:rPr lang="en-CA" smtClean="0"/>
              <a:t>2019-07-31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F286-506D-4B9F-8803-A43E8D0CC3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12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AE-5D8A-47D5-9123-68662D88B4D4}" type="datetimeFigureOut">
              <a:rPr lang="en-CA" smtClean="0"/>
              <a:t>2019-07-31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F286-506D-4B9F-8803-A43E8D0CC3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844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AE-5D8A-47D5-9123-68662D88B4D4}" type="datetimeFigureOut">
              <a:rPr lang="en-CA" smtClean="0"/>
              <a:t>2019-07-31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F286-506D-4B9F-8803-A43E8D0CC3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72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AE-5D8A-47D5-9123-68662D88B4D4}" type="datetimeFigureOut">
              <a:rPr lang="en-CA" smtClean="0"/>
              <a:t>2019-07-31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F286-506D-4B9F-8803-A43E8D0CC3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48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AE-5D8A-47D5-9123-68662D88B4D4}" type="datetimeFigureOut">
              <a:rPr lang="en-CA" smtClean="0"/>
              <a:t>2019-07-31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F286-506D-4B9F-8803-A43E8D0CC3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70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AE-5D8A-47D5-9123-68662D88B4D4}" type="datetimeFigureOut">
              <a:rPr lang="en-CA" smtClean="0"/>
              <a:t>2019-07-31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F286-506D-4B9F-8803-A43E8D0CC3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400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AE-5D8A-47D5-9123-68662D88B4D4}" type="datetimeFigureOut">
              <a:rPr lang="en-CA" smtClean="0"/>
              <a:t>2019-07-31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F286-506D-4B9F-8803-A43E8D0CC3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27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AE-5D8A-47D5-9123-68662D88B4D4}" type="datetimeFigureOut">
              <a:rPr lang="en-CA" smtClean="0"/>
              <a:t>2019-07-31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F286-506D-4B9F-8803-A43E8D0CC3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601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AE-5D8A-47D5-9123-68662D88B4D4}" type="datetimeFigureOut">
              <a:rPr lang="en-CA" smtClean="0"/>
              <a:t>2019-07-31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F286-506D-4B9F-8803-A43E8D0CC3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398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AE-5D8A-47D5-9123-68662D88B4D4}" type="datetimeFigureOut">
              <a:rPr lang="en-CA" smtClean="0"/>
              <a:t>2019-07-31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F286-506D-4B9F-8803-A43E8D0CC3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13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5F286-506D-4B9F-8803-A43E8D0CC3BE}" type="slidenum">
              <a:rPr lang="en-CA" smtClean="0"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D5AE-5D8A-47D5-9123-68662D88B4D4}" type="datetimeFigureOut">
              <a:rPr lang="en-CA" smtClean="0"/>
              <a:t>2019-07-31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065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CD5AE-5D8A-47D5-9123-68662D88B4D4}" type="datetimeFigureOut">
              <a:rPr lang="en-CA" smtClean="0"/>
              <a:t>2019-07-31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45F286-506D-4B9F-8803-A43E8D0CC3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429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7UnC1R0jA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7UnC1R0jAw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2F63-3981-4FC3-8405-CDA99FABE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219" y="3316376"/>
            <a:ext cx="8372855" cy="877198"/>
          </a:xfrm>
        </p:spPr>
        <p:txBody>
          <a:bodyPr/>
          <a:lstStyle/>
          <a:p>
            <a:pPr algn="ctr"/>
            <a:r>
              <a:rPr lang="en-CA" dirty="0"/>
              <a:t>Royal Canadian Air Cadets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BF2737-7EC6-4C5D-BFFA-EA5289A27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3026" y="4193574"/>
            <a:ext cx="6599238" cy="548450"/>
          </a:xfrm>
        </p:spPr>
        <p:txBody>
          <a:bodyPr>
            <a:normAutofit/>
          </a:bodyPr>
          <a:lstStyle/>
          <a:p>
            <a:pPr algn="ctr"/>
            <a:r>
              <a:rPr lang="en-CA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Saskatchewan Air Cadet League (SKACL)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1246C4-29E6-4D7D-A0B4-5ED5E497E909}"/>
              </a:ext>
            </a:extLst>
          </p:cNvPr>
          <p:cNvSpPr txBox="1">
            <a:spLocks/>
          </p:cNvSpPr>
          <p:nvPr/>
        </p:nvSpPr>
        <p:spPr>
          <a:xfrm>
            <a:off x="1972644" y="5500615"/>
            <a:ext cx="6080002" cy="548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800" dirty="0">
                <a:solidFill>
                  <a:srgbClr val="002060"/>
                </a:solidFill>
              </a:rPr>
              <a:t>To Learn • To Serve • To Advance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CEC49E-45B1-4A0E-867A-0324FB8B43A7}"/>
              </a:ext>
            </a:extLst>
          </p:cNvPr>
          <p:cNvSpPr txBox="1">
            <a:spLocks/>
          </p:cNvSpPr>
          <p:nvPr/>
        </p:nvSpPr>
        <p:spPr>
          <a:xfrm>
            <a:off x="8917453" y="6129789"/>
            <a:ext cx="3767952" cy="5484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800" dirty="0">
                <a:solidFill>
                  <a:schemeClr val="bg1"/>
                </a:solidFill>
              </a:rPr>
              <a:t>www.SKACL.ca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D810F-6D33-4A13-A167-F2579962B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418" y="179761"/>
            <a:ext cx="3008056" cy="300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A1EA-D468-4085-808D-D75F1FE4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Air Cadets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1A21-319E-4278-9D8F-6065F78D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0749"/>
            <a:ext cx="8596668" cy="4737651"/>
          </a:xfrm>
        </p:spPr>
        <p:txBody>
          <a:bodyPr>
            <a:normAutofit/>
          </a:bodyPr>
          <a:lstStyle/>
          <a:p>
            <a:pPr fontAlgn="base"/>
            <a:r>
              <a:rPr lang="en-CA" dirty="0"/>
              <a:t>Regular weekly parades/classes, and occasional weekend activities</a:t>
            </a:r>
          </a:p>
          <a:p>
            <a:pPr lvl="1" fontAlgn="base"/>
            <a:r>
              <a:rPr lang="en-CA" dirty="0"/>
              <a:t>Classes, Tours, Sports, Survival Weekends (FTX), competitions, fundraising activities</a:t>
            </a:r>
          </a:p>
          <a:p>
            <a:pPr fontAlgn="base"/>
            <a:r>
              <a:rPr lang="en-CA" dirty="0"/>
              <a:t>Summer Training Courses</a:t>
            </a:r>
          </a:p>
          <a:p>
            <a:pPr fontAlgn="base"/>
            <a:r>
              <a:rPr lang="en-CA" dirty="0"/>
              <a:t>Optional Activities:</a:t>
            </a:r>
          </a:p>
          <a:p>
            <a:pPr lvl="1" fontAlgn="base"/>
            <a:r>
              <a:rPr lang="en-CA" dirty="0"/>
              <a:t>Effective Speaking</a:t>
            </a:r>
          </a:p>
          <a:p>
            <a:pPr lvl="1" fontAlgn="base"/>
            <a:r>
              <a:rPr lang="en-CA" dirty="0"/>
              <a:t>Marksmanship</a:t>
            </a:r>
          </a:p>
          <a:p>
            <a:pPr lvl="1" fontAlgn="base"/>
            <a:r>
              <a:rPr lang="en-CA" dirty="0"/>
              <a:t>Biathlon</a:t>
            </a:r>
          </a:p>
          <a:p>
            <a:pPr lvl="1" fontAlgn="base"/>
            <a:r>
              <a:rPr lang="en-CA" dirty="0"/>
              <a:t>Curling</a:t>
            </a:r>
          </a:p>
          <a:p>
            <a:pPr lvl="1" fontAlgn="base"/>
            <a:r>
              <a:rPr lang="en-CA" dirty="0"/>
              <a:t>Drill &amp; Flag Party</a:t>
            </a:r>
          </a:p>
          <a:p>
            <a:pPr lvl="1" fontAlgn="base"/>
            <a:r>
              <a:rPr lang="en-CA" dirty="0"/>
              <a:t>Band &amp; Music</a:t>
            </a:r>
          </a:p>
          <a:p>
            <a:r>
              <a:rPr lang="en-CA" dirty="0"/>
              <a:t>Participation in squadron fundraising activities is expected to fund special and optional activities, parents are encouraged to become volunteers.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7C6D9-00C3-4599-B489-F442BEBF9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9019" y="5558000"/>
            <a:ext cx="1274592" cy="12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79CF-5689-472C-AFA6-DDF3D18B5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to wear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A6E3-EC4D-4A44-B936-F6F1DEA83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38350"/>
            <a:ext cx="8596668" cy="3669637"/>
          </a:xfrm>
        </p:spPr>
        <p:txBody>
          <a:bodyPr>
            <a:normAutofit/>
          </a:bodyPr>
          <a:lstStyle/>
          <a:p>
            <a:r>
              <a:rPr lang="en-CA" sz="2400" dirty="0"/>
              <a:t>All Cadets will be given a uniform free-of-charge</a:t>
            </a:r>
          </a:p>
          <a:p>
            <a:pPr lvl="1"/>
            <a:r>
              <a:rPr lang="en-CA" sz="2000" dirty="0"/>
              <a:t>Classes on proper uniform wear and maintenance will be given</a:t>
            </a:r>
          </a:p>
          <a:p>
            <a:r>
              <a:rPr lang="en-CA" sz="2400" dirty="0"/>
              <a:t>What to wear before uniform is given:</a:t>
            </a:r>
          </a:p>
          <a:p>
            <a:pPr lvl="1"/>
            <a:r>
              <a:rPr lang="en-CA" sz="2000" dirty="0"/>
              <a:t>White long-sleeve dress shirt</a:t>
            </a:r>
          </a:p>
          <a:p>
            <a:pPr lvl="1"/>
            <a:r>
              <a:rPr lang="en-CA" sz="2000" dirty="0"/>
              <a:t>Black dress pant</a:t>
            </a:r>
          </a:p>
          <a:p>
            <a:pPr lvl="1"/>
            <a:r>
              <a:rPr lang="en-CA" sz="2000" dirty="0"/>
              <a:t>Black dress shoes or equivalent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0C9C12-EAD9-4C76-8F1E-94B1FC393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9019" y="5558000"/>
            <a:ext cx="1274592" cy="12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8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00112-68E5-4007-BC6F-BEC438BD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66191"/>
            <a:ext cx="8596668" cy="4439479"/>
          </a:xfrm>
        </p:spPr>
        <p:txBody>
          <a:bodyPr>
            <a:normAutofit/>
          </a:bodyPr>
          <a:lstStyle/>
          <a:p>
            <a:pPr algn="ctr"/>
            <a:r>
              <a:rPr lang="en-CA" sz="6000" dirty="0"/>
              <a:t>Uniform standards, care, badge placement, etc. can be found on </a:t>
            </a:r>
            <a:r>
              <a:rPr lang="en-CA" sz="6000" b="1" dirty="0"/>
              <a:t>www.SKACL.ca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6134B-27A7-4D5E-9B88-4887AA4DA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9019" y="5558000"/>
            <a:ext cx="1274592" cy="12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A1EA-D468-4085-808D-D75F1FE4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CA" dirty="0"/>
              <a:t>Cadet Ranks (1)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5875BB-DBF7-4710-A696-EB8D13B57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4" y="2164251"/>
            <a:ext cx="1626552" cy="24982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490B4D-A2AF-4DE9-8BAD-92777CC8E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36" y="2164251"/>
            <a:ext cx="1626552" cy="2499560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BFEAE4B-FF05-4E30-981A-AFBB87D72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12" y="2162908"/>
            <a:ext cx="1627426" cy="24995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366BD5-3FE6-46EE-ABCA-CB174FA02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60" y="2164251"/>
            <a:ext cx="1626552" cy="249955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54ECB36-8278-49F4-B336-6FDEB8D7613F}"/>
              </a:ext>
            </a:extLst>
          </p:cNvPr>
          <p:cNvSpPr txBox="1"/>
          <p:nvPr/>
        </p:nvSpPr>
        <p:spPr>
          <a:xfrm>
            <a:off x="929841" y="4829579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Air Cadet (AC)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CE0CDD-BECB-4753-AFDB-BA7689015FF3}"/>
              </a:ext>
            </a:extLst>
          </p:cNvPr>
          <p:cNvSpPr txBox="1"/>
          <p:nvPr/>
        </p:nvSpPr>
        <p:spPr>
          <a:xfrm>
            <a:off x="2649272" y="4829579"/>
            <a:ext cx="263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Leading Air Cadet (LAC)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082F70-CE75-4614-8A0A-70A2D988BC26}"/>
              </a:ext>
            </a:extLst>
          </p:cNvPr>
          <p:cNvSpPr txBox="1"/>
          <p:nvPr/>
        </p:nvSpPr>
        <p:spPr>
          <a:xfrm>
            <a:off x="5362236" y="4829579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Corporal (Cpl)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F4F8A7-37CB-4767-9791-99F3D990172C}"/>
              </a:ext>
            </a:extLst>
          </p:cNvPr>
          <p:cNvSpPr txBox="1"/>
          <p:nvPr/>
        </p:nvSpPr>
        <p:spPr>
          <a:xfrm>
            <a:off x="7173900" y="4829579"/>
            <a:ext cx="241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Flight Corporal (FCpl)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6AF75A-5400-4232-9EAE-D73C92B82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9019" y="5558000"/>
            <a:ext cx="1274592" cy="12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62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A1EA-D468-4085-808D-D75F1FE4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CA" dirty="0"/>
              <a:t>Cadet Ranks (2)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E22870-F5F4-499A-B9FD-ED506465B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44" y="2179891"/>
            <a:ext cx="1627426" cy="2499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B06495-84E6-4339-8E40-FAD9055E3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32" y="2179891"/>
            <a:ext cx="1626552" cy="2498217"/>
          </a:xfrm>
          <a:prstGeom prst="rect">
            <a:avLst/>
          </a:prstGeom>
        </p:spPr>
      </p:pic>
      <p:pic>
        <p:nvPicPr>
          <p:cNvPr id="12" name="Picture 11" descr="A close up of a sign&#10;&#10;Description generated with high confidence">
            <a:extLst>
              <a:ext uri="{FF2B5EF4-FFF2-40B4-BE49-F238E27FC236}">
                <a16:creationId xmlns:a16="http://schemas.microsoft.com/office/drawing/2014/main" id="{42ECB406-F72E-4374-BD56-27EDD423A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04" y="2178548"/>
            <a:ext cx="1580604" cy="24995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45714B-AD64-4490-B3A5-463CC1300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830" y="2178548"/>
            <a:ext cx="1752614" cy="24995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B5F428-44BE-4665-BFBD-1E6B767D266F}"/>
              </a:ext>
            </a:extLst>
          </p:cNvPr>
          <p:cNvSpPr txBox="1"/>
          <p:nvPr/>
        </p:nvSpPr>
        <p:spPr>
          <a:xfrm>
            <a:off x="929102" y="4829579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Sergeant (Sgt)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B62B31-B64D-4105-9985-CC880D4FE410}"/>
              </a:ext>
            </a:extLst>
          </p:cNvPr>
          <p:cNvSpPr txBox="1"/>
          <p:nvPr/>
        </p:nvSpPr>
        <p:spPr>
          <a:xfrm>
            <a:off x="2754122" y="4829579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Flight Sergeant (FSgt)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020691-2CCC-4A9C-86B0-D134C7B8251C}"/>
              </a:ext>
            </a:extLst>
          </p:cNvPr>
          <p:cNvSpPr txBox="1"/>
          <p:nvPr/>
        </p:nvSpPr>
        <p:spPr>
          <a:xfrm>
            <a:off x="5345890" y="4704612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Warrant Officer</a:t>
            </a:r>
          </a:p>
          <a:p>
            <a:pPr algn="ctr"/>
            <a:r>
              <a:rPr lang="en-CA" dirty="0"/>
              <a:t>2</a:t>
            </a:r>
            <a:r>
              <a:rPr lang="en-CA" baseline="30000" dirty="0"/>
              <a:t>nd</a:t>
            </a:r>
            <a:r>
              <a:rPr lang="en-CA" dirty="0"/>
              <a:t> Class (WO2)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5E28DB-27D3-42DD-A26A-E93994702A98}"/>
              </a:ext>
            </a:extLst>
          </p:cNvPr>
          <p:cNvSpPr txBox="1"/>
          <p:nvPr/>
        </p:nvSpPr>
        <p:spPr>
          <a:xfrm>
            <a:off x="7560876" y="4704612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Warrant Officer</a:t>
            </a:r>
          </a:p>
          <a:p>
            <a:pPr algn="ctr"/>
            <a:r>
              <a:rPr lang="en-CA" dirty="0"/>
              <a:t> 1</a:t>
            </a:r>
            <a:r>
              <a:rPr lang="en-CA" baseline="30000" dirty="0"/>
              <a:t>st</a:t>
            </a:r>
            <a:r>
              <a:rPr lang="en-CA" dirty="0"/>
              <a:t> Class (WO1)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EE3E99-2820-4C87-9D2C-86D49CBFA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9019" y="5558000"/>
            <a:ext cx="1274592" cy="12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85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A1EA-D468-4085-808D-D75F1FE4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Officer Ranks </a:t>
            </a:r>
            <a:r>
              <a:rPr lang="en-CA" sz="3200" dirty="0"/>
              <a:t>(Present in most squadrons)</a:t>
            </a:r>
            <a:endParaRPr lang="en-CA" dirty="0"/>
          </a:p>
        </p:txBody>
      </p:sp>
      <p:pic>
        <p:nvPicPr>
          <p:cNvPr id="5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4656EB0-54A0-4B05-9174-38873D11B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70" y="1930400"/>
            <a:ext cx="1482385" cy="29555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1706A8-3556-40D6-832D-B92CCEBAB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28" y="1930400"/>
            <a:ext cx="1487047" cy="2955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60FE9F-0BEF-4FC4-91D4-383E8BF5C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8" y="1930400"/>
            <a:ext cx="1487047" cy="2955506"/>
          </a:xfrm>
          <a:prstGeom prst="rect">
            <a:avLst/>
          </a:prstGeom>
        </p:spPr>
      </p:pic>
      <p:pic>
        <p:nvPicPr>
          <p:cNvPr id="11" name="Picture 10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4E00C69B-BFD5-4DB3-BB98-AAAE2A4337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68" y="1930400"/>
            <a:ext cx="1487047" cy="29555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A6BBD1-B44A-4202-82F4-144DB27C0D31}"/>
              </a:ext>
            </a:extLst>
          </p:cNvPr>
          <p:cNvSpPr txBox="1"/>
          <p:nvPr/>
        </p:nvSpPr>
        <p:spPr>
          <a:xfrm>
            <a:off x="556521" y="4940583"/>
            <a:ext cx="1580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Officer Cadet</a:t>
            </a:r>
          </a:p>
          <a:p>
            <a:pPr algn="ctr"/>
            <a:r>
              <a:rPr lang="en-CA" dirty="0"/>
              <a:t>(</a:t>
            </a:r>
            <a:r>
              <a:rPr lang="en-CA" dirty="0" err="1"/>
              <a:t>OCdt</a:t>
            </a:r>
            <a:r>
              <a:rPr lang="en-CA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A1281-6B79-4338-BF6A-FCDB0FA80BA5}"/>
              </a:ext>
            </a:extLst>
          </p:cNvPr>
          <p:cNvSpPr txBox="1"/>
          <p:nvPr/>
        </p:nvSpPr>
        <p:spPr>
          <a:xfrm>
            <a:off x="4548454" y="4940583"/>
            <a:ext cx="130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Lieutenant</a:t>
            </a:r>
          </a:p>
          <a:p>
            <a:pPr algn="ctr"/>
            <a:r>
              <a:rPr lang="en-CA" dirty="0"/>
              <a:t>(Lt)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2C23BF-6ACA-4C4C-9945-EF96B83051D8}"/>
              </a:ext>
            </a:extLst>
          </p:cNvPr>
          <p:cNvSpPr txBox="1"/>
          <p:nvPr/>
        </p:nvSpPr>
        <p:spPr>
          <a:xfrm>
            <a:off x="2313888" y="4940583"/>
            <a:ext cx="193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2nd Lieutenant</a:t>
            </a:r>
          </a:p>
          <a:p>
            <a:pPr algn="ctr"/>
            <a:r>
              <a:rPr lang="en-CA" dirty="0"/>
              <a:t>(2Lt)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10B00-4365-4D55-AEBB-AB8BB8962EB8}"/>
              </a:ext>
            </a:extLst>
          </p:cNvPr>
          <p:cNvSpPr txBox="1"/>
          <p:nvPr/>
        </p:nvSpPr>
        <p:spPr>
          <a:xfrm>
            <a:off x="6669014" y="4940583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Captain</a:t>
            </a:r>
          </a:p>
          <a:p>
            <a:pPr algn="ctr"/>
            <a:r>
              <a:rPr lang="en-CA" dirty="0"/>
              <a:t>(Capt)</a:t>
            </a:r>
          </a:p>
        </p:txBody>
      </p:sp>
      <p:pic>
        <p:nvPicPr>
          <p:cNvPr id="4" name="Picture 3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8B38A130-1F50-4B41-92EC-764338B1F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388" y="1930401"/>
            <a:ext cx="1482385" cy="29555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978EED-281C-4D8E-8B64-01A016C959A5}"/>
              </a:ext>
            </a:extLst>
          </p:cNvPr>
          <p:cNvSpPr txBox="1"/>
          <p:nvPr/>
        </p:nvSpPr>
        <p:spPr>
          <a:xfrm>
            <a:off x="8709500" y="4940582"/>
            <a:ext cx="768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Major</a:t>
            </a:r>
          </a:p>
          <a:p>
            <a:pPr algn="ctr"/>
            <a:r>
              <a:rPr lang="en-CA" dirty="0"/>
              <a:t>(Maj)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1B66DB-8913-4C1D-9881-7474604E01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9019" y="5558000"/>
            <a:ext cx="1274592" cy="12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3122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D715-D8B9-4A8A-927A-A8949AB8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8539"/>
            <a:ext cx="8596668" cy="1320800"/>
          </a:xfrm>
        </p:spPr>
        <p:txBody>
          <a:bodyPr/>
          <a:lstStyle/>
          <a:p>
            <a:r>
              <a:rPr lang="en-CA" dirty="0"/>
              <a:t>Squadron Organizational Structure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9A4BEA-123F-4557-ACF6-C8F7575DEDD7}"/>
              </a:ext>
            </a:extLst>
          </p:cNvPr>
          <p:cNvGrpSpPr/>
          <p:nvPr/>
        </p:nvGrpSpPr>
        <p:grpSpPr>
          <a:xfrm>
            <a:off x="1130397" y="1063696"/>
            <a:ext cx="9277057" cy="5555765"/>
            <a:chOff x="1130397" y="1063696"/>
            <a:chExt cx="9277057" cy="555576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4FD424C-8577-4E4C-BDD5-4D79184425B4}"/>
                </a:ext>
              </a:extLst>
            </p:cNvPr>
            <p:cNvSpPr/>
            <p:nvPr/>
          </p:nvSpPr>
          <p:spPr>
            <a:xfrm rot="5400000">
              <a:off x="8816702" y="3207014"/>
              <a:ext cx="1107227" cy="51444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22771"/>
                  </a:lnTo>
                  <a:lnTo>
                    <a:pt x="1107227" y="322771"/>
                  </a:lnTo>
                  <a:lnTo>
                    <a:pt x="1107227" y="51081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1F4837-D983-4194-83A9-CA1D4BD82F5A}"/>
                </a:ext>
              </a:extLst>
            </p:cNvPr>
            <p:cNvGrpSpPr/>
            <p:nvPr/>
          </p:nvGrpSpPr>
          <p:grpSpPr>
            <a:xfrm>
              <a:off x="1130397" y="1063696"/>
              <a:ext cx="9277057" cy="5555765"/>
              <a:chOff x="1120872" y="1066318"/>
              <a:chExt cx="9277057" cy="5555765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E179D68E-A953-425A-8225-7A9600C4D507}"/>
                  </a:ext>
                </a:extLst>
              </p:cNvPr>
              <p:cNvSpPr/>
              <p:nvPr/>
            </p:nvSpPr>
            <p:spPr>
              <a:xfrm>
                <a:off x="6851530" y="5382645"/>
                <a:ext cx="435094" cy="104877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05109" y="0"/>
                    </a:moveTo>
                    <a:lnTo>
                      <a:pt x="105109" y="803350"/>
                    </a:lnTo>
                    <a:lnTo>
                      <a:pt x="0" y="80335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BDF2995-5F17-4717-867C-8C43EE531E4A}"/>
                  </a:ext>
                </a:extLst>
              </p:cNvPr>
              <p:cNvSpPr/>
              <p:nvPr/>
            </p:nvSpPr>
            <p:spPr>
              <a:xfrm>
                <a:off x="7866754" y="4329022"/>
                <a:ext cx="109551" cy="771507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09551" y="0"/>
                    </a:moveTo>
                    <a:lnTo>
                      <a:pt x="109551" y="771507"/>
                    </a:lnTo>
                    <a:lnTo>
                      <a:pt x="0" y="77150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D762C9F-EAA9-4753-8B70-C6C897C97F8E}"/>
                  </a:ext>
                </a:extLst>
              </p:cNvPr>
              <p:cNvSpPr/>
              <p:nvPr/>
            </p:nvSpPr>
            <p:spPr>
              <a:xfrm>
                <a:off x="5428614" y="2054392"/>
                <a:ext cx="3922406" cy="313118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25069"/>
                    </a:lnTo>
                    <a:lnTo>
                      <a:pt x="3922406" y="125069"/>
                    </a:lnTo>
                    <a:lnTo>
                      <a:pt x="3922406" y="313118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B0DB4AB-DAC8-4DF2-AD1E-133F55883F49}"/>
                  </a:ext>
                </a:extLst>
              </p:cNvPr>
              <p:cNvSpPr/>
              <p:nvPr/>
            </p:nvSpPr>
            <p:spPr>
              <a:xfrm>
                <a:off x="5428615" y="1854598"/>
                <a:ext cx="1107227" cy="51081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322771"/>
                    </a:lnTo>
                    <a:lnTo>
                      <a:pt x="1107227" y="322771"/>
                    </a:lnTo>
                    <a:lnTo>
                      <a:pt x="1107227" y="510819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CC5B770-8F40-4687-A4B6-7FB600033CEC}"/>
                  </a:ext>
                </a:extLst>
              </p:cNvPr>
              <p:cNvSpPr/>
              <p:nvPr/>
            </p:nvSpPr>
            <p:spPr>
              <a:xfrm>
                <a:off x="4259010" y="1854598"/>
                <a:ext cx="1169605" cy="50698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1169605" y="0"/>
                    </a:moveTo>
                    <a:lnTo>
                      <a:pt x="1169605" y="318938"/>
                    </a:lnTo>
                    <a:lnTo>
                      <a:pt x="0" y="318938"/>
                    </a:lnTo>
                    <a:lnTo>
                      <a:pt x="0" y="50698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89ED203-4E4A-4AD2-A030-C3AD5FF0A83B}"/>
                  </a:ext>
                </a:extLst>
              </p:cNvPr>
              <p:cNvSpPr/>
              <p:nvPr/>
            </p:nvSpPr>
            <p:spPr>
              <a:xfrm>
                <a:off x="1952007" y="2868023"/>
                <a:ext cx="946373" cy="71794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717945"/>
                    </a:lnTo>
                    <a:lnTo>
                      <a:pt x="946373" y="71794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C36CF9E-0820-42E4-B80D-55D9A8AC4C83}"/>
                  </a:ext>
                </a:extLst>
              </p:cNvPr>
              <p:cNvSpPr/>
              <p:nvPr/>
            </p:nvSpPr>
            <p:spPr>
              <a:xfrm>
                <a:off x="1990935" y="1854598"/>
                <a:ext cx="3437680" cy="50642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3437680" y="0"/>
                    </a:moveTo>
                    <a:lnTo>
                      <a:pt x="3437680" y="318374"/>
                    </a:lnTo>
                    <a:lnTo>
                      <a:pt x="0" y="318374"/>
                    </a:lnTo>
                    <a:lnTo>
                      <a:pt x="0" y="50642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3F76075-CC06-4944-90B7-89EF37FEA783}"/>
                  </a:ext>
                </a:extLst>
              </p:cNvPr>
              <p:cNvSpPr/>
              <p:nvPr/>
            </p:nvSpPr>
            <p:spPr>
              <a:xfrm>
                <a:off x="4444936" y="1066318"/>
                <a:ext cx="1967359" cy="788279"/>
              </a:xfrm>
              <a:custGeom>
                <a:avLst/>
                <a:gdLst>
                  <a:gd name="connsiteX0" fmla="*/ 0 w 1967359"/>
                  <a:gd name="connsiteY0" fmla="*/ 0 h 788279"/>
                  <a:gd name="connsiteX1" fmla="*/ 1967359 w 1967359"/>
                  <a:gd name="connsiteY1" fmla="*/ 0 h 788279"/>
                  <a:gd name="connsiteX2" fmla="*/ 1967359 w 1967359"/>
                  <a:gd name="connsiteY2" fmla="*/ 788279 h 788279"/>
                  <a:gd name="connsiteX3" fmla="*/ 0 w 1967359"/>
                  <a:gd name="connsiteY3" fmla="*/ 788279 h 788279"/>
                  <a:gd name="connsiteX4" fmla="*/ 0 w 1967359"/>
                  <a:gd name="connsiteY4" fmla="*/ 0 h 78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7359" h="788279">
                    <a:moveTo>
                      <a:pt x="0" y="0"/>
                    </a:moveTo>
                    <a:lnTo>
                      <a:pt x="1967359" y="0"/>
                    </a:lnTo>
                    <a:lnTo>
                      <a:pt x="1967359" y="788279"/>
                    </a:lnTo>
                    <a:lnTo>
                      <a:pt x="0" y="78827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CA" sz="2000" kern="1200" dirty="0"/>
                  <a:t>Commanding Officer</a:t>
                </a: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5ED37E3-FD5B-45C6-85A0-94CAC8FB4C6C}"/>
                  </a:ext>
                </a:extLst>
              </p:cNvPr>
              <p:cNvSpPr/>
              <p:nvPr/>
            </p:nvSpPr>
            <p:spPr>
              <a:xfrm>
                <a:off x="1120872" y="2361020"/>
                <a:ext cx="1740125" cy="708072"/>
              </a:xfrm>
              <a:custGeom>
                <a:avLst/>
                <a:gdLst>
                  <a:gd name="connsiteX0" fmla="*/ 0 w 1740125"/>
                  <a:gd name="connsiteY0" fmla="*/ 0 h 708072"/>
                  <a:gd name="connsiteX1" fmla="*/ 1740125 w 1740125"/>
                  <a:gd name="connsiteY1" fmla="*/ 0 h 708072"/>
                  <a:gd name="connsiteX2" fmla="*/ 1740125 w 1740125"/>
                  <a:gd name="connsiteY2" fmla="*/ 708072 h 708072"/>
                  <a:gd name="connsiteX3" fmla="*/ 0 w 1740125"/>
                  <a:gd name="connsiteY3" fmla="*/ 708072 h 708072"/>
                  <a:gd name="connsiteX4" fmla="*/ 0 w 1740125"/>
                  <a:gd name="connsiteY4" fmla="*/ 0 h 70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0125" h="708072">
                    <a:moveTo>
                      <a:pt x="0" y="0"/>
                    </a:moveTo>
                    <a:lnTo>
                      <a:pt x="1740125" y="0"/>
                    </a:lnTo>
                    <a:lnTo>
                      <a:pt x="1740125" y="708072"/>
                    </a:lnTo>
                    <a:lnTo>
                      <a:pt x="0" y="70807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CA" sz="2000" kern="1200" dirty="0"/>
                  <a:t>Training Officer</a:t>
                </a: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2384EAE-4C78-4A81-A9E5-381D2985CD5D}"/>
                  </a:ext>
                </a:extLst>
              </p:cNvPr>
              <p:cNvSpPr/>
              <p:nvPr/>
            </p:nvSpPr>
            <p:spPr>
              <a:xfrm>
                <a:off x="2241257" y="3272394"/>
                <a:ext cx="2235229" cy="625349"/>
              </a:xfrm>
              <a:custGeom>
                <a:avLst/>
                <a:gdLst>
                  <a:gd name="connsiteX0" fmla="*/ 0 w 2235229"/>
                  <a:gd name="connsiteY0" fmla="*/ 0 h 625349"/>
                  <a:gd name="connsiteX1" fmla="*/ 2235229 w 2235229"/>
                  <a:gd name="connsiteY1" fmla="*/ 0 h 625349"/>
                  <a:gd name="connsiteX2" fmla="*/ 2235229 w 2235229"/>
                  <a:gd name="connsiteY2" fmla="*/ 625349 h 625349"/>
                  <a:gd name="connsiteX3" fmla="*/ 0 w 2235229"/>
                  <a:gd name="connsiteY3" fmla="*/ 625349 h 625349"/>
                  <a:gd name="connsiteX4" fmla="*/ 0 w 2235229"/>
                  <a:gd name="connsiteY4" fmla="*/ 0 h 625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229" h="625349">
                    <a:moveTo>
                      <a:pt x="0" y="0"/>
                    </a:moveTo>
                    <a:lnTo>
                      <a:pt x="2235229" y="0"/>
                    </a:lnTo>
                    <a:lnTo>
                      <a:pt x="2235229" y="625349"/>
                    </a:lnTo>
                    <a:lnTo>
                      <a:pt x="0" y="625349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CA" sz="2000" kern="1200" dirty="0"/>
                  <a:t>Other Officers</a:t>
                </a: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2BB7AF0-8244-427C-B12A-FF9178096629}"/>
                  </a:ext>
                </a:extLst>
              </p:cNvPr>
              <p:cNvSpPr/>
              <p:nvPr/>
            </p:nvSpPr>
            <p:spPr>
              <a:xfrm>
                <a:off x="3319835" y="2361584"/>
                <a:ext cx="1878349" cy="702234"/>
              </a:xfrm>
              <a:custGeom>
                <a:avLst/>
                <a:gdLst>
                  <a:gd name="connsiteX0" fmla="*/ 0 w 1878349"/>
                  <a:gd name="connsiteY0" fmla="*/ 0 h 702234"/>
                  <a:gd name="connsiteX1" fmla="*/ 1878349 w 1878349"/>
                  <a:gd name="connsiteY1" fmla="*/ 0 h 702234"/>
                  <a:gd name="connsiteX2" fmla="*/ 1878349 w 1878349"/>
                  <a:gd name="connsiteY2" fmla="*/ 702234 h 702234"/>
                  <a:gd name="connsiteX3" fmla="*/ 0 w 1878349"/>
                  <a:gd name="connsiteY3" fmla="*/ 702234 h 702234"/>
                  <a:gd name="connsiteX4" fmla="*/ 0 w 1878349"/>
                  <a:gd name="connsiteY4" fmla="*/ 0 h 702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78349" h="702234">
                    <a:moveTo>
                      <a:pt x="0" y="0"/>
                    </a:moveTo>
                    <a:lnTo>
                      <a:pt x="1878349" y="0"/>
                    </a:lnTo>
                    <a:lnTo>
                      <a:pt x="1878349" y="702234"/>
                    </a:lnTo>
                    <a:lnTo>
                      <a:pt x="0" y="70223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CA" sz="2000" kern="1200" dirty="0"/>
                  <a:t>Admin Officer</a:t>
                </a: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E3FF1C9-1D56-4259-9C5D-0A0B0B7DABDB}"/>
                  </a:ext>
                </a:extLst>
              </p:cNvPr>
              <p:cNvSpPr/>
              <p:nvPr/>
            </p:nvSpPr>
            <p:spPr>
              <a:xfrm>
                <a:off x="5660962" y="2365417"/>
                <a:ext cx="1749760" cy="704804"/>
              </a:xfrm>
              <a:custGeom>
                <a:avLst/>
                <a:gdLst>
                  <a:gd name="connsiteX0" fmla="*/ 0 w 1749760"/>
                  <a:gd name="connsiteY0" fmla="*/ 0 h 704804"/>
                  <a:gd name="connsiteX1" fmla="*/ 1749760 w 1749760"/>
                  <a:gd name="connsiteY1" fmla="*/ 0 h 704804"/>
                  <a:gd name="connsiteX2" fmla="*/ 1749760 w 1749760"/>
                  <a:gd name="connsiteY2" fmla="*/ 704804 h 704804"/>
                  <a:gd name="connsiteX3" fmla="*/ 0 w 1749760"/>
                  <a:gd name="connsiteY3" fmla="*/ 704804 h 704804"/>
                  <a:gd name="connsiteX4" fmla="*/ 0 w 1749760"/>
                  <a:gd name="connsiteY4" fmla="*/ 0 h 70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9760" h="704804">
                    <a:moveTo>
                      <a:pt x="0" y="0"/>
                    </a:moveTo>
                    <a:lnTo>
                      <a:pt x="1749760" y="0"/>
                    </a:lnTo>
                    <a:lnTo>
                      <a:pt x="1749760" y="704804"/>
                    </a:lnTo>
                    <a:lnTo>
                      <a:pt x="0" y="70480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CA" sz="2000" kern="1200" dirty="0"/>
                  <a:t>Supply Officer</a:t>
                </a: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F5A6B72-A7C7-4973-87E0-8FE362416BE0}"/>
                  </a:ext>
                </a:extLst>
              </p:cNvPr>
              <p:cNvSpPr/>
              <p:nvPr/>
            </p:nvSpPr>
            <p:spPr>
              <a:xfrm>
                <a:off x="6082566" y="4634195"/>
                <a:ext cx="1790934" cy="895467"/>
              </a:xfrm>
              <a:custGeom>
                <a:avLst/>
                <a:gdLst>
                  <a:gd name="connsiteX0" fmla="*/ 0 w 1790934"/>
                  <a:gd name="connsiteY0" fmla="*/ 0 h 895467"/>
                  <a:gd name="connsiteX1" fmla="*/ 1790934 w 1790934"/>
                  <a:gd name="connsiteY1" fmla="*/ 0 h 895467"/>
                  <a:gd name="connsiteX2" fmla="*/ 1790934 w 1790934"/>
                  <a:gd name="connsiteY2" fmla="*/ 895467 h 895467"/>
                  <a:gd name="connsiteX3" fmla="*/ 0 w 1790934"/>
                  <a:gd name="connsiteY3" fmla="*/ 895467 h 895467"/>
                  <a:gd name="connsiteX4" fmla="*/ 0 w 1790934"/>
                  <a:gd name="connsiteY4" fmla="*/ 0 h 89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0934" h="895467">
                    <a:moveTo>
                      <a:pt x="0" y="0"/>
                    </a:moveTo>
                    <a:lnTo>
                      <a:pt x="1790934" y="0"/>
                    </a:lnTo>
                    <a:lnTo>
                      <a:pt x="1790934" y="895467"/>
                    </a:lnTo>
                    <a:lnTo>
                      <a:pt x="0" y="895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CA" sz="2000" kern="1200" dirty="0"/>
                  <a:t>Flight Sergeants (FSgt)</a:t>
                </a: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23A81FA-43C8-46F3-B073-57B7A3EB7F9B}"/>
                  </a:ext>
                </a:extLst>
              </p:cNvPr>
              <p:cNvSpPr/>
              <p:nvPr/>
            </p:nvSpPr>
            <p:spPr>
              <a:xfrm>
                <a:off x="1205950" y="5726616"/>
                <a:ext cx="5645580" cy="895467"/>
              </a:xfrm>
              <a:custGeom>
                <a:avLst/>
                <a:gdLst>
                  <a:gd name="connsiteX0" fmla="*/ 0 w 5645580"/>
                  <a:gd name="connsiteY0" fmla="*/ 0 h 895467"/>
                  <a:gd name="connsiteX1" fmla="*/ 5645580 w 5645580"/>
                  <a:gd name="connsiteY1" fmla="*/ 0 h 895467"/>
                  <a:gd name="connsiteX2" fmla="*/ 5645580 w 5645580"/>
                  <a:gd name="connsiteY2" fmla="*/ 895467 h 895467"/>
                  <a:gd name="connsiteX3" fmla="*/ 0 w 5645580"/>
                  <a:gd name="connsiteY3" fmla="*/ 895467 h 895467"/>
                  <a:gd name="connsiteX4" fmla="*/ 0 w 5645580"/>
                  <a:gd name="connsiteY4" fmla="*/ 0 h 89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45580" h="895467">
                    <a:moveTo>
                      <a:pt x="0" y="0"/>
                    </a:moveTo>
                    <a:lnTo>
                      <a:pt x="5645580" y="0"/>
                    </a:lnTo>
                    <a:lnTo>
                      <a:pt x="5645580" y="895467"/>
                    </a:lnTo>
                    <a:lnTo>
                      <a:pt x="0" y="895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CA" sz="2000" kern="1200" dirty="0"/>
                  <a:t>All Other Cadets (AC, LAC, CPL, FCPL, SGT)</a:t>
                </a: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42E7B74-3ADE-48AC-BA73-D3FC60EC9493}"/>
                  </a:ext>
                </a:extLst>
              </p:cNvPr>
              <p:cNvSpPr/>
              <p:nvPr/>
            </p:nvSpPr>
            <p:spPr>
              <a:xfrm>
                <a:off x="6620750" y="3572741"/>
                <a:ext cx="2572265" cy="895467"/>
              </a:xfrm>
              <a:custGeom>
                <a:avLst/>
                <a:gdLst>
                  <a:gd name="connsiteX0" fmla="*/ 0 w 2572265"/>
                  <a:gd name="connsiteY0" fmla="*/ 0 h 895467"/>
                  <a:gd name="connsiteX1" fmla="*/ 2572265 w 2572265"/>
                  <a:gd name="connsiteY1" fmla="*/ 0 h 895467"/>
                  <a:gd name="connsiteX2" fmla="*/ 2572265 w 2572265"/>
                  <a:gd name="connsiteY2" fmla="*/ 895467 h 895467"/>
                  <a:gd name="connsiteX3" fmla="*/ 0 w 2572265"/>
                  <a:gd name="connsiteY3" fmla="*/ 895467 h 895467"/>
                  <a:gd name="connsiteX4" fmla="*/ 0 w 2572265"/>
                  <a:gd name="connsiteY4" fmla="*/ 0 h 895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2265" h="895467">
                    <a:moveTo>
                      <a:pt x="0" y="0"/>
                    </a:moveTo>
                    <a:lnTo>
                      <a:pt x="2572265" y="0"/>
                    </a:lnTo>
                    <a:lnTo>
                      <a:pt x="2572265" y="895467"/>
                    </a:lnTo>
                    <a:lnTo>
                      <a:pt x="0" y="895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CA" sz="2000" kern="1200" dirty="0"/>
                  <a:t>Warrant Officer 2</a:t>
                </a:r>
                <a:r>
                  <a:rPr lang="en-CA" sz="2000" kern="1200" baseline="30000" dirty="0"/>
                  <a:t>nd</a:t>
                </a:r>
                <a:r>
                  <a:rPr lang="en-CA" sz="2000" kern="1200" dirty="0"/>
                  <a:t> Class (WO2)</a:t>
                </a: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EC1158C-CF9D-4901-A598-6A8A4D85D56A}"/>
                  </a:ext>
                </a:extLst>
              </p:cNvPr>
              <p:cNvSpPr/>
              <p:nvPr/>
            </p:nvSpPr>
            <p:spPr>
              <a:xfrm>
                <a:off x="7873500" y="2377508"/>
                <a:ext cx="2524429" cy="826149"/>
              </a:xfrm>
              <a:custGeom>
                <a:avLst/>
                <a:gdLst>
                  <a:gd name="connsiteX0" fmla="*/ 0 w 2524429"/>
                  <a:gd name="connsiteY0" fmla="*/ 0 h 826149"/>
                  <a:gd name="connsiteX1" fmla="*/ 2524429 w 2524429"/>
                  <a:gd name="connsiteY1" fmla="*/ 0 h 826149"/>
                  <a:gd name="connsiteX2" fmla="*/ 2524429 w 2524429"/>
                  <a:gd name="connsiteY2" fmla="*/ 826149 h 826149"/>
                  <a:gd name="connsiteX3" fmla="*/ 0 w 2524429"/>
                  <a:gd name="connsiteY3" fmla="*/ 826149 h 826149"/>
                  <a:gd name="connsiteX4" fmla="*/ 0 w 2524429"/>
                  <a:gd name="connsiteY4" fmla="*/ 0 h 826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429" h="826149">
                    <a:moveTo>
                      <a:pt x="0" y="0"/>
                    </a:moveTo>
                    <a:lnTo>
                      <a:pt x="2524429" y="0"/>
                    </a:lnTo>
                    <a:lnTo>
                      <a:pt x="2524429" y="826149"/>
                    </a:lnTo>
                    <a:lnTo>
                      <a:pt x="0" y="826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CA" sz="2000" kern="1200" dirty="0"/>
                  <a:t>Cadet Commander - Warrant Officer 1</a:t>
                </a:r>
                <a:r>
                  <a:rPr lang="en-CA" sz="2000" kern="1200" baseline="30000" dirty="0"/>
                  <a:t>st</a:t>
                </a:r>
                <a:r>
                  <a:rPr lang="en-CA" sz="2000" kern="1200" dirty="0"/>
                  <a:t> Class (WO1)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43E6F8-4B3D-43DB-87C3-4D97D2196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9019" y="5558000"/>
            <a:ext cx="1274592" cy="12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6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A1EA-D468-4085-808D-D75F1FE4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46740"/>
            <a:ext cx="8596668" cy="1320800"/>
          </a:xfrm>
        </p:spPr>
        <p:txBody>
          <a:bodyPr/>
          <a:lstStyle/>
          <a:p>
            <a:r>
              <a:rPr lang="en-CA" dirty="0"/>
              <a:t>Famous Air Cadets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1A21-319E-4278-9D8F-6065F78D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815985"/>
            <a:ext cx="8596668" cy="3932328"/>
          </a:xfrm>
        </p:spPr>
        <p:txBody>
          <a:bodyPr/>
          <a:lstStyle/>
          <a:p>
            <a:r>
              <a:rPr lang="en-CA" b="1" dirty="0"/>
              <a:t>Chris Hadfield </a:t>
            </a:r>
            <a:r>
              <a:rPr lang="en-CA" dirty="0"/>
              <a:t>– Astronaut (First Canadian International Space Station Commander &amp; First Canadian to walk in space)</a:t>
            </a:r>
          </a:p>
          <a:p>
            <a:r>
              <a:rPr lang="en-CA" b="1" dirty="0"/>
              <a:t>Marc Garneau </a:t>
            </a:r>
            <a:r>
              <a:rPr lang="en-CA" dirty="0"/>
              <a:t>– First Canadian astronaut</a:t>
            </a:r>
          </a:p>
          <a:p>
            <a:r>
              <a:rPr lang="en-CA" b="1" dirty="0"/>
              <a:t>Maryse Carmichael </a:t>
            </a:r>
            <a:r>
              <a:rPr lang="en-CA" dirty="0"/>
              <a:t>– First female snowbirds pilot and then commander</a:t>
            </a:r>
          </a:p>
          <a:p>
            <a:r>
              <a:rPr lang="en-CA" b="1" dirty="0"/>
              <a:t>Gordon Barnhart </a:t>
            </a:r>
            <a:r>
              <a:rPr lang="en-CA" dirty="0"/>
              <a:t>- Lieutenant Governor of Saskatchewan</a:t>
            </a:r>
          </a:p>
          <a:p>
            <a:r>
              <a:rPr lang="en-CA" b="1" dirty="0"/>
              <a:t>Jim Carrey </a:t>
            </a:r>
            <a:r>
              <a:rPr lang="en-CA" dirty="0"/>
              <a:t>- Actor</a:t>
            </a:r>
          </a:p>
          <a:p>
            <a:r>
              <a:rPr lang="en-CA" b="1" dirty="0"/>
              <a:t>Regan </a:t>
            </a:r>
            <a:r>
              <a:rPr lang="en-CA" b="1" dirty="0" err="1"/>
              <a:t>Wickett</a:t>
            </a:r>
            <a:r>
              <a:rPr lang="en-CA" b="1" dirty="0"/>
              <a:t> </a:t>
            </a:r>
            <a:r>
              <a:rPr lang="en-CA" dirty="0"/>
              <a:t>- Former snowbirds pilot (former cadet at 107 Spitfire Squadron in Saskatoon)</a:t>
            </a:r>
          </a:p>
          <a:p>
            <a:r>
              <a:rPr lang="en-CA" b="1" dirty="0"/>
              <a:t>Ray Hnatyshyn </a:t>
            </a:r>
            <a:r>
              <a:rPr lang="en-CA" dirty="0"/>
              <a:t>- former Governor General of Canada (former cadet at 107 Spitfire Squadron in Saskatoon)</a:t>
            </a:r>
          </a:p>
        </p:txBody>
      </p:sp>
      <p:pic>
        <p:nvPicPr>
          <p:cNvPr id="5" name="Picture 4" descr="A picture containing aircraft, sky, transport, airplane&#10;&#10;Description generated with very high confidence">
            <a:extLst>
              <a:ext uri="{FF2B5EF4-FFF2-40B4-BE49-F238E27FC236}">
                <a16:creationId xmlns:a16="http://schemas.microsoft.com/office/drawing/2014/main" id="{5E46BBF6-F81A-4EBD-9F5B-1F55E6829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331" y="161242"/>
            <a:ext cx="4081671" cy="25481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191597-4211-433B-96D7-B48E2E95D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9019" y="5558000"/>
            <a:ext cx="1274592" cy="12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7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8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AB5C6BCB-0C72-4888-89F5-CF17B49A55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t="20340" r="2" b="215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1A1EA-D468-4085-808D-D75F1FE4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372" y="1634067"/>
            <a:ext cx="4088190" cy="8142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u="sng" dirty="0"/>
              <a:t>Find us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1A21-319E-4278-9D8F-6065F78D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18" y="2879582"/>
            <a:ext cx="5651498" cy="3060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Website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: www.SKACL.ca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Facebook &amp; Instagram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Air Cadet League – Saskatchewan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@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acl.sask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19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B109-F380-4F73-A3A5-9130E18A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4800"/>
            <a:ext cx="8596668" cy="1320800"/>
          </a:xfrm>
        </p:spPr>
        <p:txBody>
          <a:bodyPr/>
          <a:lstStyle/>
          <a:p>
            <a:r>
              <a:rPr lang="en-CA" dirty="0"/>
              <a:t>Air Cadet League of Saskatchewan</a:t>
            </a:r>
            <a:br>
              <a:rPr lang="en-CA" dirty="0"/>
            </a:br>
            <a:r>
              <a:rPr lang="en-CA" dirty="0"/>
              <a:t>Cadet Recruitment Video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B4F20-3D2F-485B-BF64-1CE4896526D7}"/>
              </a:ext>
            </a:extLst>
          </p:cNvPr>
          <p:cNvSpPr txBox="1"/>
          <p:nvPr/>
        </p:nvSpPr>
        <p:spPr>
          <a:xfrm>
            <a:off x="1726153" y="6010630"/>
            <a:ext cx="545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hlinkClick r:id="rId3"/>
              </a:rPr>
              <a:t>https://www.youtube.com/watch?v=57UnC1R0jAw</a:t>
            </a:r>
            <a:endParaRPr lang="en-CA" dirty="0"/>
          </a:p>
        </p:txBody>
      </p:sp>
      <p:pic>
        <p:nvPicPr>
          <p:cNvPr id="10" name="Online Media 9" title="Air Cadet Recruitment Video (with Subtitles)">
            <a:hlinkClick r:id="" action="ppaction://media"/>
            <a:extLst>
              <a:ext uri="{FF2B5EF4-FFF2-40B4-BE49-F238E27FC236}">
                <a16:creationId xmlns:a16="http://schemas.microsoft.com/office/drawing/2014/main" id="{58DD79D7-302A-4820-91B0-330819BB6B4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7024" y="1625600"/>
            <a:ext cx="7433854" cy="41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3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fighter jets flying through a cloudy blue sky&#10;&#10;Description automatically generated">
            <a:extLst>
              <a:ext uri="{FF2B5EF4-FFF2-40B4-BE49-F238E27FC236}">
                <a16:creationId xmlns:a16="http://schemas.microsoft.com/office/drawing/2014/main" id="{0438F74D-96AD-4737-B077-D96B242F2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t="281" r="21333" b="-281"/>
          <a:stretch/>
        </p:blipFill>
        <p:spPr>
          <a:xfrm>
            <a:off x="4681480" y="-1"/>
            <a:ext cx="6170259" cy="6884195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F23674-EBBF-4EA2-8F76-65B0A92E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CA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04400-823B-4321-B9E5-51AFCA875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03" y="1657350"/>
            <a:ext cx="4580466" cy="4676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400" dirty="0"/>
              <a:t>About Air Cadets &amp; History</a:t>
            </a:r>
          </a:p>
          <a:p>
            <a:pPr>
              <a:lnSpc>
                <a:spcPct val="90000"/>
              </a:lnSpc>
            </a:pPr>
            <a:r>
              <a:rPr lang="en-CA" sz="2400" dirty="0"/>
              <a:t>Air Cadet League (ACL)</a:t>
            </a:r>
          </a:p>
          <a:p>
            <a:pPr>
              <a:lnSpc>
                <a:spcPct val="90000"/>
              </a:lnSpc>
            </a:pPr>
            <a:r>
              <a:rPr lang="en-CA" sz="2400" dirty="0"/>
              <a:t>Department of National Defence (DND)</a:t>
            </a:r>
          </a:p>
          <a:p>
            <a:pPr>
              <a:lnSpc>
                <a:spcPct val="90000"/>
              </a:lnSpc>
            </a:pPr>
            <a:r>
              <a:rPr lang="en-CA" sz="2400" dirty="0"/>
              <a:t>What Air Cadets do</a:t>
            </a:r>
          </a:p>
          <a:p>
            <a:pPr>
              <a:lnSpc>
                <a:spcPct val="90000"/>
              </a:lnSpc>
            </a:pPr>
            <a:r>
              <a:rPr lang="en-CA" sz="2400" dirty="0"/>
              <a:t>Uniform</a:t>
            </a:r>
          </a:p>
          <a:p>
            <a:pPr>
              <a:lnSpc>
                <a:spcPct val="90000"/>
              </a:lnSpc>
            </a:pPr>
            <a:r>
              <a:rPr lang="en-CA" sz="2400" dirty="0"/>
              <a:t>Ranks</a:t>
            </a:r>
          </a:p>
          <a:p>
            <a:pPr>
              <a:lnSpc>
                <a:spcPct val="90000"/>
              </a:lnSpc>
            </a:pPr>
            <a:r>
              <a:rPr lang="en-CA" sz="2400" dirty="0"/>
              <a:t>Squadron Organizational Structure</a:t>
            </a:r>
          </a:p>
          <a:p>
            <a:pPr>
              <a:lnSpc>
                <a:spcPct val="90000"/>
              </a:lnSpc>
            </a:pPr>
            <a:r>
              <a:rPr lang="en-CA" sz="2400" dirty="0"/>
              <a:t>Famous Cadets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0877B8-883E-4A43-A64B-09D77F59E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9019" y="5558000"/>
            <a:ext cx="1274592" cy="12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3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62B7-7DE8-43E8-A51E-4FF454B7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CA"/>
              <a:t>What are Air Cadets?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9BB02-355A-4E96-B1BB-E6CC3C54A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4606"/>
            <a:ext cx="8596668" cy="3880773"/>
          </a:xfrm>
        </p:spPr>
        <p:txBody>
          <a:bodyPr/>
          <a:lstStyle/>
          <a:p>
            <a:r>
              <a:rPr lang="en-CA" dirty="0"/>
              <a:t>Canadian national youth program for young individuals aged 12 to 18</a:t>
            </a:r>
          </a:p>
          <a:p>
            <a:r>
              <a:rPr lang="en-CA" dirty="0"/>
              <a:t>Two groups fund and support this program:</a:t>
            </a:r>
          </a:p>
          <a:p>
            <a:pPr lvl="1"/>
            <a:r>
              <a:rPr lang="en-CA" dirty="0"/>
              <a:t>Department of National Defense</a:t>
            </a:r>
          </a:p>
          <a:p>
            <a:pPr lvl="1"/>
            <a:r>
              <a:rPr lang="en-CA" dirty="0"/>
              <a:t>Air Cadet League of Canada (and provincial committees)</a:t>
            </a:r>
          </a:p>
          <a:p>
            <a:r>
              <a:rPr lang="en-CA" dirty="0"/>
              <a:t>Cadet program (Air, Sea, Army) forms the largest federally funded youth program in Canada</a:t>
            </a:r>
          </a:p>
          <a:p>
            <a:r>
              <a:rPr lang="en-CA" dirty="0"/>
              <a:t>Cadets are not members of the military and are not obliged to join the Canadian Forces.</a:t>
            </a:r>
          </a:p>
        </p:txBody>
      </p:sp>
      <p:pic>
        <p:nvPicPr>
          <p:cNvPr id="8" name="Picture 7" descr="A picture containing sport, athletic game&#10;&#10;Description generated with high confidence">
            <a:extLst>
              <a:ext uri="{FF2B5EF4-FFF2-40B4-BE49-F238E27FC236}">
                <a16:creationId xmlns:a16="http://schemas.microsoft.com/office/drawing/2014/main" id="{FFED9565-79B8-4681-BC5B-1FFDE55CAD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4" b="4479"/>
          <a:stretch/>
        </p:blipFill>
        <p:spPr>
          <a:xfrm>
            <a:off x="649198" y="4362884"/>
            <a:ext cx="7003626" cy="2286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816C85-A47B-453D-BF01-72CBC8131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9019" y="5558000"/>
            <a:ext cx="1274592" cy="12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E081F-AD65-468F-ADA0-3A44D98C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CA"/>
              <a:t>Aims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EAAD1CF-F391-4E4D-9D44-C0FAF16A0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59673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9360FD9-F426-4C8D-8F6D-811F74FBFF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9019" y="5558000"/>
            <a:ext cx="1274592" cy="12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A1EA-D468-4085-808D-D75F1FE4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1A21-319E-4278-9D8F-6065F78D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3"/>
          </a:xfrm>
        </p:spPr>
        <p:txBody>
          <a:bodyPr>
            <a:noAutofit/>
          </a:bodyPr>
          <a:lstStyle/>
          <a:p>
            <a:pPr fontAlgn="base"/>
            <a:r>
              <a:rPr lang="en-CA" b="1" dirty="0"/>
              <a:t>1941 – Air Cadet League and program formed to train pilots for WWII</a:t>
            </a:r>
          </a:p>
          <a:p>
            <a:pPr fontAlgn="base"/>
            <a:r>
              <a:rPr lang="en-CA" b="1" dirty="0"/>
              <a:t>1942 – 135 squadrons with 10,000 cadets</a:t>
            </a:r>
          </a:p>
          <a:p>
            <a:pPr fontAlgn="base"/>
            <a:r>
              <a:rPr lang="en-CA" b="1" dirty="0"/>
              <a:t>1943 – 315 squadrons with 23,000 cadets</a:t>
            </a:r>
          </a:p>
          <a:p>
            <a:pPr fontAlgn="base"/>
            <a:r>
              <a:rPr lang="en-CA" b="1" dirty="0"/>
              <a:t>1944 – 374 squadrons with over 29,000 cadets, 1750 officers/instructors, 2,000 civilians</a:t>
            </a:r>
          </a:p>
          <a:p>
            <a:pPr fontAlgn="base"/>
            <a:r>
              <a:rPr lang="en-CA" b="1" dirty="0"/>
              <a:t>1946 (post war) -  Program expanded to include citizenship, leadership, physical fitness, flying scholarships, and summer camp opportunities</a:t>
            </a:r>
          </a:p>
          <a:p>
            <a:pPr fontAlgn="base"/>
            <a:r>
              <a:rPr lang="en-CA" b="1" dirty="0"/>
              <a:t>1990s – total of 1 million young Canadians have participated in the Air Cadet training program</a:t>
            </a:r>
          </a:p>
          <a:p>
            <a:pPr fontAlgn="base"/>
            <a:r>
              <a:rPr lang="en-CA" b="1" dirty="0"/>
              <a:t>Present – Over 450 active squadrons across Canada, 50,000 Canadians involved, 26,000 Air Cadets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57D4BF-D2D7-4528-81A6-A29E4A6D5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9019" y="5558000"/>
            <a:ext cx="1274592" cy="12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A1EA-D468-4085-808D-D75F1FE4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CA"/>
              <a:t>Air Cadet League (ACL)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1A21-319E-4278-9D8F-6065F78D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n-CA" dirty="0"/>
              <a:t>Civilian, non-profit, volunteer led organization that works alongside the Department of National Defence to deliver the Royal Canadian Air Cadet program</a:t>
            </a:r>
          </a:p>
          <a:p>
            <a:r>
              <a:rPr lang="en-CA" dirty="0"/>
              <a:t>Mission Statement: To influence the development of Saskatchewan youth to become excellent citizens through programs which provide education, recreation, leadership skills, and aviation exposure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18FAB-5B66-47F7-AACB-F5F949ED3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3499495"/>
            <a:ext cx="5382511" cy="3027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12CC1E-3B85-4AF1-B01A-1E1C9775C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9019" y="5558000"/>
            <a:ext cx="1274592" cy="12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6A3C-A945-460A-8668-5ABC3D53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Air Cadet League (ACL)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DAEC4-8CF3-4EA9-A1D3-76B132C36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213225"/>
          </a:xfrm>
        </p:spPr>
        <p:txBody>
          <a:bodyPr>
            <a:normAutofit/>
          </a:bodyPr>
          <a:lstStyle/>
          <a:p>
            <a:r>
              <a:rPr lang="en-CA" sz="2000" dirty="0"/>
              <a:t>National</a:t>
            </a:r>
          </a:p>
          <a:p>
            <a:r>
              <a:rPr lang="en-CA" sz="2000" dirty="0"/>
              <a:t>Provincial</a:t>
            </a:r>
          </a:p>
          <a:p>
            <a:pPr lvl="1"/>
            <a:r>
              <a:rPr lang="en-CA" sz="1800" dirty="0"/>
              <a:t>Own Air Cadet Gliders &amp; tow planes (</a:t>
            </a:r>
            <a:r>
              <a:rPr lang="en-CA" sz="1800" i="1" dirty="0"/>
              <a:t>Fun Fact: Air Cadet gliding program is the largest in the world!</a:t>
            </a:r>
            <a:r>
              <a:rPr lang="en-CA" sz="1800" dirty="0"/>
              <a:t>)</a:t>
            </a:r>
          </a:p>
          <a:p>
            <a:pPr lvl="1"/>
            <a:r>
              <a:rPr lang="en-CA" sz="1800" dirty="0"/>
              <a:t>Camp Saskadet, Effective Speaking Competition, Curling, Summer Training board interviews, etc.</a:t>
            </a:r>
          </a:p>
          <a:p>
            <a:r>
              <a:rPr lang="en-CA" sz="2000" dirty="0"/>
              <a:t>Local</a:t>
            </a:r>
          </a:p>
          <a:p>
            <a:pPr lvl="1"/>
            <a:r>
              <a:rPr lang="en-CA" sz="1800" dirty="0"/>
              <a:t>Squadron Sponsoring Committee (SSC) at each squadron – composed of parent volunteers (</a:t>
            </a:r>
            <a:r>
              <a:rPr lang="en-CA" sz="1800" b="1" dirty="0"/>
              <a:t>parents are encouraged to join</a:t>
            </a:r>
            <a:r>
              <a:rPr lang="en-CA" sz="18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524FD-EEAD-45CD-89D3-7A2922FCB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9019" y="5558000"/>
            <a:ext cx="1274592" cy="12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A1EA-D468-4085-808D-D75F1FE4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Department of National Defense (DND)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1A21-319E-4278-9D8F-6065F78D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52700"/>
            <a:ext cx="8596668" cy="3269587"/>
          </a:xfrm>
        </p:spPr>
        <p:txBody>
          <a:bodyPr>
            <a:normAutofit/>
          </a:bodyPr>
          <a:lstStyle/>
          <a:p>
            <a:pPr lvl="0"/>
            <a:r>
              <a:rPr lang="en-CA" sz="2400" dirty="0"/>
              <a:t>Officers in the squadron are Canadian Forces members (CIC - Cadet Instructor Cadre) – </a:t>
            </a:r>
            <a:r>
              <a:rPr lang="en-CA" sz="2400" b="1" dirty="0"/>
              <a:t>parents are eligible to join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73C450-B2B4-4D73-9AE9-AEF2E1C94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9019" y="5558000"/>
            <a:ext cx="1274592" cy="12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8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796</Words>
  <Application>Microsoft Office PowerPoint</Application>
  <PresentationFormat>Widescreen</PresentationFormat>
  <Paragraphs>115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Royal Canadian Air Cadets</vt:lpstr>
      <vt:lpstr>Air Cadet League of Saskatchewan Cadet Recruitment Video</vt:lpstr>
      <vt:lpstr>Agenda</vt:lpstr>
      <vt:lpstr>What are Air Cadets?</vt:lpstr>
      <vt:lpstr>Aims</vt:lpstr>
      <vt:lpstr>History</vt:lpstr>
      <vt:lpstr>Air Cadet League (ACL)</vt:lpstr>
      <vt:lpstr>Air Cadet League (ACL) Levels</vt:lpstr>
      <vt:lpstr>Department of National Defense (DND)</vt:lpstr>
      <vt:lpstr>What Air Cadets do</vt:lpstr>
      <vt:lpstr>What to wear</vt:lpstr>
      <vt:lpstr>Uniform standards, care, badge placement, etc. can be found on www.SKACL.ca</vt:lpstr>
      <vt:lpstr>Cadet Ranks (1)</vt:lpstr>
      <vt:lpstr>Cadet Ranks (2)</vt:lpstr>
      <vt:lpstr>Officer Ranks (Present in most squadrons)</vt:lpstr>
      <vt:lpstr>Squadron Organizational Structure</vt:lpstr>
      <vt:lpstr>Famous Air Cadets</vt:lpstr>
      <vt:lpstr>Find us online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Canadian Air Cadets</dc:title>
  <dc:creator>Jay Shah</dc:creator>
  <cp:lastModifiedBy>Jay Shah</cp:lastModifiedBy>
  <cp:revision>15</cp:revision>
  <dcterms:created xsi:type="dcterms:W3CDTF">2019-07-24T23:47:27Z</dcterms:created>
  <dcterms:modified xsi:type="dcterms:W3CDTF">2019-08-01T05:18:55Z</dcterms:modified>
</cp:coreProperties>
</file>